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6" r:id="rId3"/>
    <p:sldId id="302" r:id="rId4"/>
    <p:sldId id="327" r:id="rId5"/>
    <p:sldId id="325" r:id="rId6"/>
    <p:sldId id="329" r:id="rId7"/>
    <p:sldId id="331" r:id="rId8"/>
    <p:sldId id="332" r:id="rId9"/>
    <p:sldId id="328" r:id="rId10"/>
    <p:sldId id="336" r:id="rId11"/>
    <p:sldId id="334" r:id="rId12"/>
    <p:sldId id="337" r:id="rId13"/>
    <p:sldId id="335" r:id="rId14"/>
    <p:sldId id="338" r:id="rId15"/>
  </p:sldIdLst>
  <p:sldSz cx="9906000" cy="6858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landine lejealle" initials="bl" lastIdx="0" clrIdx="0">
    <p:extLst>
      <p:ext uri="{19B8F6BF-5375-455C-9EA6-DF929625EA0E}">
        <p15:presenceInfo xmlns:p15="http://schemas.microsoft.com/office/powerpoint/2012/main" userId="S-1-5-21-4003195216-3743898917-2407397859-52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2C25"/>
    <a:srgbClr val="9297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4969" autoAdjust="0"/>
  </p:normalViewPr>
  <p:slideViewPr>
    <p:cSldViewPr snapToGrid="0">
      <p:cViewPr varScale="1">
        <p:scale>
          <a:sx n="57" d="100"/>
          <a:sy n="57" d="100"/>
        </p:scale>
        <p:origin x="12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928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LU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LU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LU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6F95C-5352-4EAA-8309-8193BF49FF70}" type="slidenum">
              <a:rPr lang="fr-LU" smtClean="0"/>
              <a:t>‹#›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4006255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L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D4E72-C950-4450-AA3C-7CB30288657F}" type="datetimeFigureOut">
              <a:rPr lang="fr-LU" smtClean="0"/>
              <a:t>02/12/2022</a:t>
            </a:fld>
            <a:endParaRPr lang="fr-L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L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44B5E-D848-47E9-A076-224695B06E3F}" type="slidenum">
              <a:rPr lang="fr-LU" smtClean="0"/>
              <a:t>‹#›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5090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Projet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cofinancé par le Fonds européen « Asile, Migration et Intégration » (AMIF) 2014-2020 et le Département de l’intégration du Ministère de la Famille, de l’Intégration et à la Grande Région.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(?)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Comité de pilotage composé du CLAE, du SYVICOL, d’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EcoTransFaire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du Département de l’intégration du Ministère de la Famille, de l’Intégration et à la Grande Région.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4B5E-D848-47E9-A076-224695B06E3F}" type="slidenum">
              <a:rPr lang="fr-LU" smtClean="0"/>
              <a:t>1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954180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aseline="0" dirty="0" smtClean="0"/>
              <a:t>8377 </a:t>
            </a:r>
            <a:r>
              <a:rPr lang="fr-BE" baseline="0" dirty="0" err="1" smtClean="0"/>
              <a:t>assoc</a:t>
            </a:r>
            <a:r>
              <a:rPr lang="fr-BE" baseline="0" dirty="0" smtClean="0"/>
              <a:t> inscrites au LBR au 31/03/21 ; 8229 contactées car 148 pas d’adresses :</a:t>
            </a:r>
          </a:p>
          <a:p>
            <a:pPr marL="171450" indent="-171450">
              <a:buFontTx/>
              <a:buChar char="-"/>
            </a:pPr>
            <a:r>
              <a:rPr lang="fr-BE" baseline="0" dirty="0" smtClean="0"/>
              <a:t>167 </a:t>
            </a:r>
            <a:r>
              <a:rPr lang="fr-BE" baseline="0" dirty="0" err="1" smtClean="0"/>
              <a:t>assoc</a:t>
            </a:r>
            <a:r>
              <a:rPr lang="fr-BE" baseline="0" dirty="0" smtClean="0"/>
              <a:t> qui répondent qu’elles n’existent plus ;</a:t>
            </a:r>
          </a:p>
          <a:p>
            <a:pPr marL="171450" indent="-171450">
              <a:buFontTx/>
              <a:buChar char="-"/>
            </a:pPr>
            <a:r>
              <a:rPr lang="fr-BE" baseline="0" dirty="0" smtClean="0"/>
              <a:t>1876 ont répondu au </a:t>
            </a:r>
            <a:r>
              <a:rPr lang="fr-BE" baseline="0" dirty="0" err="1" smtClean="0"/>
              <a:t>quest</a:t>
            </a:r>
            <a:endParaRPr lang="fr-BE" baseline="0" dirty="0" smtClean="0"/>
          </a:p>
          <a:p>
            <a:pPr marL="171450" indent="-171450">
              <a:buFontTx/>
              <a:buChar char="-"/>
            </a:pPr>
            <a:r>
              <a:rPr lang="fr-BE" baseline="0" dirty="0" smtClean="0"/>
              <a:t>et 6186 non répondantes (dont 2039 mauvaises adresses)</a:t>
            </a:r>
          </a:p>
          <a:p>
            <a:pPr marL="0" indent="0">
              <a:buFontTx/>
              <a:buNone/>
            </a:pPr>
            <a:r>
              <a:rPr lang="fr-BE" baseline="0" dirty="0" smtClean="0"/>
              <a:t> </a:t>
            </a:r>
            <a:r>
              <a:rPr lang="fr-BE" baseline="0" dirty="0" smtClean="0">
                <a:sym typeface="Wingdings" panose="05000000000000000000" pitchFamily="2" charset="2"/>
              </a:rPr>
              <a:t> TAUX de REPONSE (en supposant que mauvaises adresses sont des </a:t>
            </a:r>
            <a:r>
              <a:rPr lang="fr-BE" baseline="0" dirty="0" err="1" smtClean="0">
                <a:sym typeface="Wingdings" panose="05000000000000000000" pitchFamily="2" charset="2"/>
              </a:rPr>
              <a:t>assoc</a:t>
            </a:r>
            <a:r>
              <a:rPr lang="fr-BE" baseline="0" dirty="0" smtClean="0">
                <a:sym typeface="Wingdings" panose="05000000000000000000" pitchFamily="2" charset="2"/>
              </a:rPr>
              <a:t> inexistantes) : 1876/ (8377-148-167-2039) = 31%</a:t>
            </a:r>
            <a:r>
              <a:rPr lang="fr-BE" baseline="0" dirty="0" smtClean="0"/>
              <a:t> 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4B5E-D848-47E9-A076-224695B06E3F}" type="slidenum">
              <a:rPr lang="fr-LU" smtClean="0"/>
              <a:t>3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957917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4B5E-D848-47E9-A076-224695B06E3F}" type="slidenum">
              <a:rPr lang="fr-LU" smtClean="0"/>
              <a:t>4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531129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72% présidées par LU</a:t>
            </a:r>
          </a:p>
          <a:p>
            <a:r>
              <a:rPr lang="fr-FR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</a:t>
            </a:r>
            <a:r>
              <a:rPr lang="fr-FR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resp</a:t>
            </a:r>
            <a:r>
              <a:rPr lang="fr-FR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tous LU : 57% , surtout</a:t>
            </a:r>
            <a:r>
              <a:rPr lang="fr-FR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ds</a:t>
            </a:r>
            <a:r>
              <a:rPr lang="fr-FR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philanthropie (70%) et loisirs (67%).</a:t>
            </a:r>
          </a:p>
          <a:p>
            <a:endParaRPr lang="fr-FR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Avec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nationalité plutôt que par le pays de naissance : mène à des constats similaires avec toutefois des proportions plus faibles quand on identifie les responsables par leur nationalité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4B5E-D848-47E9-A076-224695B06E3F}" type="slidenum">
              <a:rPr lang="fr-LU" smtClean="0"/>
              <a:t>6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031459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26% estiment avoir une contribution nulle</a:t>
            </a:r>
          </a:p>
          <a:p>
            <a:r>
              <a:rPr lang="fr-FR" dirty="0" smtClean="0"/>
              <a:t>14% estiment avoir une contribution de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4B5E-D848-47E9-A076-224695B06E3F}" type="slidenum">
              <a:rPr lang="fr-LU" smtClean="0"/>
              <a:t>7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721700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Parmi  les associations qui connaissent  au moins un de ces 9 dispositifs,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presque un tiers des associations en connait un seul (15% de l’ensemble)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un autre tiers en connait 2 (14% de l’ensemble),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environ 20% en connait 3 et environ 20% en connait plus de 4 (respectivement 9% et 12% de l’ensemble)</a:t>
            </a:r>
          </a:p>
          <a:p>
            <a:endParaRPr lang="en-US" dirty="0" smtClean="0"/>
          </a:p>
          <a:p>
            <a:r>
              <a:rPr lang="fr-BE" dirty="0" smtClean="0"/>
              <a:t>Pacte communal</a:t>
            </a:r>
            <a:r>
              <a:rPr lang="fr-BE" baseline="0" dirty="0" smtClean="0"/>
              <a:t> au total : </a:t>
            </a:r>
            <a:r>
              <a:rPr lang="fr-BE" dirty="0" smtClean="0"/>
              <a:t>28% avec PCI, ancienne</a:t>
            </a:r>
            <a:r>
              <a:rPr lang="fr-BE" baseline="0" dirty="0" smtClean="0"/>
              <a:t> formule (16%) et Pacte VE, nouvelle formule (12%)</a:t>
            </a:r>
            <a:r>
              <a:rPr lang="fr-BE" dirty="0" smtClean="0"/>
              <a:t> 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4B5E-D848-47E9-A076-224695B06E3F}" type="slidenum">
              <a:rPr lang="fr-LU" smtClean="0"/>
              <a:t>10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777330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fr-BE" dirty="0" smtClean="0"/>
              <a:t>Evénements festifs :</a:t>
            </a:r>
          </a:p>
          <a:p>
            <a:pPr marL="171450" indent="-171450">
              <a:buFontTx/>
              <a:buChar char="-"/>
            </a:pPr>
            <a:r>
              <a:rPr lang="fr-BE" dirty="0" smtClean="0"/>
              <a:t>fête des voisins, la fête de l’amitié, la fête de l’inclusion, les fêtes inter et </a:t>
            </a:r>
            <a:r>
              <a:rPr lang="fr-BE" dirty="0" err="1" smtClean="0"/>
              <a:t>multi-culturelles</a:t>
            </a:r>
            <a:r>
              <a:rPr lang="fr-BE" dirty="0" smtClean="0"/>
              <a:t>, la fête nationale, la fête de la musique, </a:t>
            </a:r>
          </a:p>
          <a:p>
            <a:pPr marL="171450" indent="-171450">
              <a:buFontTx/>
              <a:buChar char="-"/>
            </a:pPr>
            <a:r>
              <a:rPr lang="fr-BE" dirty="0" smtClean="0"/>
              <a:t>manifestations sportives, culturelles ou artisanales (la nuit des sports, des festivals de musique, la mise en place de marchés valorisant les activités locales, …)</a:t>
            </a:r>
          </a:p>
          <a:p>
            <a:pPr marL="171450" indent="-171450">
              <a:buFontTx/>
              <a:buChar char="-"/>
            </a:pPr>
            <a:r>
              <a:rPr lang="fr-BE" dirty="0" smtClean="0"/>
              <a:t>activités de partage des connaissances et des cultures : les cafés des langues, les jardins communautaires, les marches gourmandes, les visites de la commune, les ateliers de cuisine du monde, les journées de nettoyage de l’environnement, les </a:t>
            </a:r>
            <a:r>
              <a:rPr lang="fr-BE" i="1" dirty="0" err="1" smtClean="0"/>
              <a:t>repairs</a:t>
            </a:r>
            <a:r>
              <a:rPr lang="fr-BE" i="1" dirty="0" smtClean="0"/>
              <a:t> cafés</a:t>
            </a:r>
            <a:r>
              <a:rPr lang="fr-BE" dirty="0" smtClean="0"/>
              <a:t>, …</a:t>
            </a:r>
            <a:endParaRPr lang="fr-FR" dirty="0" smtClean="0"/>
          </a:p>
          <a:p>
            <a:pPr lvl="0"/>
            <a:r>
              <a:rPr lang="fr-BE" dirty="0" smtClean="0"/>
              <a:t>Activités de communication et d’échanges avec les associations :</a:t>
            </a:r>
          </a:p>
          <a:p>
            <a:pPr marL="171450" lvl="0" indent="-171450">
              <a:buFontTx/>
              <a:buChar char="-"/>
            </a:pPr>
            <a:r>
              <a:rPr lang="fr-BE" dirty="0" smtClean="0"/>
              <a:t>journées d’accueil des nouveaux arrivants dans la commune au cours desquelles les associations peuvent se présenter,</a:t>
            </a:r>
          </a:p>
          <a:p>
            <a:pPr marL="171450" lvl="0" indent="-171450">
              <a:buFontTx/>
              <a:buChar char="-"/>
            </a:pPr>
            <a:r>
              <a:rPr lang="fr-BE" dirty="0" smtClean="0"/>
              <a:t>supports de promotion des activités (réseaux sociaux, bulletin communal, vidéo de présentation, …)</a:t>
            </a:r>
          </a:p>
          <a:p>
            <a:pPr marL="171450" lvl="0" indent="-171450">
              <a:buFontTx/>
              <a:buChar char="-"/>
            </a:pPr>
            <a:r>
              <a:rPr lang="fr-BE" dirty="0" smtClean="0"/>
              <a:t>journées portes ouvertes dédiées aux associations.</a:t>
            </a:r>
            <a:endParaRPr lang="fr-FR" dirty="0" smtClean="0"/>
          </a:p>
          <a:p>
            <a:pPr lvl="0"/>
            <a:r>
              <a:rPr lang="fr-BE" dirty="0" smtClean="0"/>
              <a:t>Soutien financier et/ou logistique :</a:t>
            </a:r>
          </a:p>
          <a:p>
            <a:pPr marL="171450" lvl="0" indent="-171450">
              <a:buFontTx/>
              <a:buChar char="-"/>
            </a:pPr>
            <a:r>
              <a:rPr lang="fr-BE" dirty="0" smtClean="0"/>
              <a:t>création d’un service ou d’une entité chargée de gérer les activités du Vivre-ensemble, qui aide dans les démarches de gestion des associations, soutient les initiatives, met en relation les associations, aide à la création de partenariats, met à disposition des locaux, …</a:t>
            </a:r>
          </a:p>
          <a:p>
            <a:pPr marL="171450" lvl="0" indent="-171450">
              <a:buFontTx/>
              <a:buChar char="-"/>
            </a:pPr>
            <a:r>
              <a:rPr lang="fr-BE" dirty="0" smtClean="0"/>
              <a:t>mise en place d’un Pacte du Vivre-ensemble ou d’un PCI est également une activité qui sollicite les associations.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4B5E-D848-47E9-A076-224695B06E3F}" type="slidenum">
              <a:rPr lang="fr-LU" smtClean="0"/>
              <a:t>11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3300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'acceu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99623" y="2783329"/>
            <a:ext cx="6840001" cy="3675343"/>
          </a:xfrm>
        </p:spPr>
        <p:txBody>
          <a:bodyPr lIns="0" tIns="0" rIns="0" bIns="0" anchor="t" anchorCtr="0">
            <a:normAutofit/>
          </a:bodyPr>
          <a:lstStyle>
            <a:lvl1pPr algn="l">
              <a:defRPr lang="fr-FR" sz="2800" smtClean="0">
                <a:effectLst/>
              </a:defRPr>
            </a:lvl1pPr>
          </a:lstStyle>
          <a:p>
            <a:r>
              <a:rPr lang="fr-FR" sz="28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WORKSHOP :</a:t>
            </a:r>
            <a:br>
              <a:rPr lang="fr-FR" sz="28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b="1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Echanges sur l’évaluation de projets </a:t>
            </a:r>
            <a:r>
              <a:rPr lang="fr-FR" sz="2800" b="1" kern="1400" spc="-50" dirty="0" err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co-financés</a:t>
            </a:r>
            <a:r>
              <a:rPr lang="fr-FR" sz="2800" b="1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 le FSE</a:t>
            </a:r>
            <a:br>
              <a:rPr lang="fr-FR" sz="2800" b="1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8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10775" y="2285797"/>
            <a:ext cx="2228850" cy="1800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LU" dirty="0"/>
              <a:t>Jeudi 29 juin 2017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96000"/>
            <a:ext cx="1539409" cy="1440000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499624" y="2285797"/>
            <a:ext cx="4531995" cy="180000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pic>
        <p:nvPicPr>
          <p:cNvPr id="10" name="Picture 9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625" y="2524503"/>
            <a:ext cx="6840000" cy="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10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9623" y="1608499"/>
            <a:ext cx="6840001" cy="360000"/>
          </a:xfrm>
        </p:spPr>
        <p:txBody>
          <a:bodyPr lIns="0" tIns="0" rIns="0" bIns="0" anchor="t" anchorCtr="0">
            <a:normAutofit/>
          </a:bodyPr>
          <a:lstStyle>
            <a:lvl1pPr algn="l">
              <a:defRPr sz="2400" b="0">
                <a:solidFill>
                  <a:srgbClr val="B12C2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701678" cy="948828"/>
          </a:xfrm>
          <a:prstGeom prst="rect">
            <a:avLst/>
          </a:prstGeom>
        </p:spPr>
      </p:pic>
      <p:sp>
        <p:nvSpPr>
          <p:cNvPr id="8" name="Table Placeholder 7"/>
          <p:cNvSpPr>
            <a:spLocks noGrp="1"/>
          </p:cNvSpPr>
          <p:nvPr>
            <p:ph type="tbl" sz="quarter" idx="13"/>
          </p:nvPr>
        </p:nvSpPr>
        <p:spPr>
          <a:xfrm>
            <a:off x="2500313" y="2112962"/>
            <a:ext cx="6838950" cy="4382877"/>
          </a:xfr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Cliquez sur l'icône pour ajouter un tableau</a:t>
            </a:r>
            <a:endParaRPr lang="fr-LU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60000" y="5527675"/>
            <a:ext cx="1584000" cy="6477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900">
                <a:solidFill>
                  <a:srgbClr val="929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able Placeholder 15"/>
          <p:cNvSpPr>
            <a:spLocks noGrp="1"/>
          </p:cNvSpPr>
          <p:nvPr>
            <p:ph type="tbl" sz="quarter" idx="16"/>
          </p:nvPr>
        </p:nvSpPr>
        <p:spPr>
          <a:xfrm>
            <a:off x="359999" y="2340000"/>
            <a:ext cx="1584000" cy="46800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rgbClr val="929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Cliquez sur l'icône pour ajouter un tableau</a:t>
            </a:r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110395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9623" y="2340000"/>
            <a:ext cx="6840001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000" b="0">
                <a:solidFill>
                  <a:srgbClr val="B12C2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701678" cy="94882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9990" y="6315840"/>
            <a:ext cx="1584000" cy="1800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LU"/>
              <a:t>Slide </a:t>
            </a:r>
            <a:fld id="{17DB498F-2428-4210-99B2-01BA33223B95}" type="slidenum">
              <a:rPr lang="fr-LU" smtClean="0"/>
              <a:pPr/>
              <a:t>‹#›</a:t>
            </a:fld>
            <a:r>
              <a:rPr lang="fr-LU"/>
              <a:t>_total</a:t>
            </a:r>
            <a:endParaRPr lang="fr-LU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60000" y="5527675"/>
            <a:ext cx="1584000" cy="6477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900">
                <a:solidFill>
                  <a:srgbClr val="929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able Placeholder 15"/>
          <p:cNvSpPr>
            <a:spLocks noGrp="1"/>
          </p:cNvSpPr>
          <p:nvPr>
            <p:ph type="tbl" sz="quarter" idx="16"/>
          </p:nvPr>
        </p:nvSpPr>
        <p:spPr>
          <a:xfrm>
            <a:off x="359999" y="2340000"/>
            <a:ext cx="1584000" cy="46800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rgbClr val="929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Cliquez sur l'icône pour ajouter un tableau</a:t>
            </a:r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321371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titr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0000" y="2340000"/>
            <a:ext cx="6840001" cy="864000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0">
                <a:solidFill>
                  <a:srgbClr val="B12C2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520000" y="3420000"/>
            <a:ext cx="6840000" cy="307584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701678" cy="94882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9990" y="6315840"/>
            <a:ext cx="1584000" cy="1800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LU" dirty="0"/>
              <a:t>Slide </a:t>
            </a:r>
            <a:fld id="{17DB498F-2428-4210-99B2-01BA33223B95}" type="slidenum">
              <a:rPr lang="fr-LU" smtClean="0"/>
              <a:pPr/>
              <a:t>‹#›</a:t>
            </a:fld>
            <a:r>
              <a:rPr lang="fr-LU" dirty="0"/>
              <a:t>_total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60000" y="5527675"/>
            <a:ext cx="1584000" cy="6477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900">
                <a:solidFill>
                  <a:srgbClr val="929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able Placeholder 15"/>
          <p:cNvSpPr>
            <a:spLocks noGrp="1"/>
          </p:cNvSpPr>
          <p:nvPr>
            <p:ph type="tbl" sz="quarter" idx="17"/>
          </p:nvPr>
        </p:nvSpPr>
        <p:spPr>
          <a:xfrm>
            <a:off x="359999" y="2340000"/>
            <a:ext cx="1584000" cy="46800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rgbClr val="929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Cliquez sur l'icône pour ajouter un tableau</a:t>
            </a:r>
            <a:endParaRPr lang="fr-LU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60000" y="2880000"/>
            <a:ext cx="1583990" cy="4680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74343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0000" y="2340000"/>
            <a:ext cx="6840001" cy="1080000"/>
          </a:xfrm>
        </p:spPr>
        <p:txBody>
          <a:bodyPr lIns="0" tIns="0" rIns="0" bIns="0" anchor="t" anchorCtr="0">
            <a:normAutofit/>
          </a:bodyPr>
          <a:lstStyle>
            <a:lvl1pPr algn="l">
              <a:defRPr sz="4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520000" y="3600000"/>
            <a:ext cx="6840000" cy="289584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4000">
                <a:solidFill>
                  <a:srgbClr val="B12C2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701678" cy="94882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9990" y="6315840"/>
            <a:ext cx="1584000" cy="1800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LU"/>
              <a:t>Slide </a:t>
            </a:r>
            <a:fld id="{17DB498F-2428-4210-99B2-01BA33223B95}" type="slidenum">
              <a:rPr lang="fr-LU" smtClean="0"/>
              <a:pPr/>
              <a:t>‹#›</a:t>
            </a:fld>
            <a:r>
              <a:rPr lang="fr-LU"/>
              <a:t>_total</a:t>
            </a:r>
            <a:endParaRPr lang="fr-LU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60000" y="5527675"/>
            <a:ext cx="1584000" cy="6477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900">
                <a:solidFill>
                  <a:srgbClr val="929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able Placeholder 15"/>
          <p:cNvSpPr>
            <a:spLocks noGrp="1"/>
          </p:cNvSpPr>
          <p:nvPr>
            <p:ph type="tbl" sz="quarter" idx="17"/>
          </p:nvPr>
        </p:nvSpPr>
        <p:spPr>
          <a:xfrm>
            <a:off x="359999" y="2340000"/>
            <a:ext cx="1584000" cy="46800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rgbClr val="929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Cliquez sur l'icône pour ajouter un tableau</a:t>
            </a:r>
            <a:endParaRPr lang="fr-LU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60000" y="2880000"/>
            <a:ext cx="1583990" cy="4680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5598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titre tex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520000" y="1464699"/>
            <a:ext cx="6840000" cy="11880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60000" y="2880000"/>
            <a:ext cx="1583990" cy="4680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2520000" y="2785279"/>
            <a:ext cx="6840000" cy="3420000"/>
          </a:xfr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Cliquez sur l'icône pour ajouter une image</a:t>
            </a:r>
            <a:endParaRPr lang="fr-LU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701678" cy="94882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9990" y="6315840"/>
            <a:ext cx="1584000" cy="1800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LU"/>
              <a:t>Slide </a:t>
            </a:r>
            <a:fld id="{17DB498F-2428-4210-99B2-01BA33223B95}" type="slidenum">
              <a:rPr lang="fr-LU" smtClean="0"/>
              <a:pPr/>
              <a:t>‹#›</a:t>
            </a:fld>
            <a:r>
              <a:rPr lang="fr-LU"/>
              <a:t>_total</a:t>
            </a:r>
            <a:endParaRPr lang="fr-LU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60000" y="5527675"/>
            <a:ext cx="1584000" cy="6477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900">
                <a:solidFill>
                  <a:srgbClr val="929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able Placeholder 15"/>
          <p:cNvSpPr>
            <a:spLocks noGrp="1"/>
          </p:cNvSpPr>
          <p:nvPr>
            <p:ph type="tbl" sz="quarter" idx="19"/>
          </p:nvPr>
        </p:nvSpPr>
        <p:spPr>
          <a:xfrm>
            <a:off x="359999" y="2340000"/>
            <a:ext cx="1584000" cy="46800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rgbClr val="929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Cliquez sur l'icône pour ajouter un tableau</a:t>
            </a:r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695706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39028" y="365127"/>
            <a:ext cx="6585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9028" y="1825625"/>
            <a:ext cx="658593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Espace réservé du texte 4"/>
          <p:cNvSpPr txBox="1">
            <a:spLocks/>
          </p:cNvSpPr>
          <p:nvPr userDrawn="1"/>
        </p:nvSpPr>
        <p:spPr>
          <a:xfrm>
            <a:off x="360363" y="6552000"/>
            <a:ext cx="2992437" cy="32861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sz="1050" kern="1200" baseline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4"/>
            <a:endParaRPr lang="fr-LU" dirty="0">
              <a:solidFill>
                <a:srgbClr val="B12C25"/>
              </a:solidFill>
            </a:endParaRPr>
          </a:p>
        </p:txBody>
      </p:sp>
      <p:sp>
        <p:nvSpPr>
          <p:cNvPr id="8" name="Espace réservé du texte 4"/>
          <p:cNvSpPr txBox="1">
            <a:spLocks/>
          </p:cNvSpPr>
          <p:nvPr userDrawn="1"/>
        </p:nvSpPr>
        <p:spPr>
          <a:xfrm>
            <a:off x="5069435" y="6552000"/>
            <a:ext cx="4270190" cy="32861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sz="105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4" algn="r"/>
            <a:endParaRPr lang="fr-LU" dirty="0"/>
          </a:p>
        </p:txBody>
      </p:sp>
      <p:sp>
        <p:nvSpPr>
          <p:cNvPr id="4" name="ZoneTexte 3"/>
          <p:cNvSpPr txBox="1"/>
          <p:nvPr userDrawn="1"/>
        </p:nvSpPr>
        <p:spPr>
          <a:xfrm>
            <a:off x="8602980" y="106680"/>
            <a:ext cx="1303020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</a:pPr>
            <a:endParaRPr lang="fr-LU" sz="1050" kern="1200" baseline="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97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5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7119" y="2754453"/>
            <a:ext cx="7295948" cy="3675343"/>
          </a:xfrm>
        </p:spPr>
        <p:txBody>
          <a:bodyPr/>
          <a:lstStyle/>
          <a:p>
            <a:r>
              <a:rPr lang="fr-FR" b="1" dirty="0"/>
              <a:t>Participation à la vie associative et intégration des ressortissants de Pays Tiers du Luxembourg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fr-FR" b="1" dirty="0" smtClean="0"/>
              <a:t>PAVAI-RPTL</a:t>
            </a: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sz="2000" b="1" dirty="0" smtClean="0">
                <a:solidFill>
                  <a:schemeClr val="bg1">
                    <a:lumMod val="65000"/>
                  </a:schemeClr>
                </a:solidFill>
              </a:rPr>
              <a:t>Blandine </a:t>
            </a:r>
            <a:r>
              <a:rPr lang="fr-FR" sz="2000" b="1" dirty="0">
                <a:solidFill>
                  <a:schemeClr val="bg1">
                    <a:lumMod val="65000"/>
                  </a:schemeClr>
                </a:solidFill>
              </a:rPr>
              <a:t>Lejealle, </a:t>
            </a:r>
            <a:r>
              <a:rPr lang="fr-FR" sz="2000" b="1" dirty="0" smtClean="0">
                <a:solidFill>
                  <a:schemeClr val="bg1">
                    <a:lumMod val="65000"/>
                  </a:schemeClr>
                </a:solidFill>
              </a:rPr>
              <a:t>Michel Tenikue, Bertrand Verheyden, LISER</a:t>
            </a:r>
            <a:endParaRPr lang="fr-LU" sz="2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LU" dirty="0" smtClean="0"/>
              <a:t>Comité interministériel à l’intégration, 5 décembre 2022</a:t>
            </a:r>
            <a:endParaRPr lang="fr-LU" dirty="0"/>
          </a:p>
        </p:txBody>
      </p:sp>
      <p:pic>
        <p:nvPicPr>
          <p:cNvPr id="5" name="Picture 4" descr="C:\Users\DOQ842\AppData\Local\Microsoft\Windows\INetCache\Content.Outlook\FS3M33U5\GOUV_MFAMIGR_Département_de_l_intégration_Roug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274" y="655858"/>
            <a:ext cx="2428875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546" y="558637"/>
            <a:ext cx="1200150" cy="1035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010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4" y="2411694"/>
            <a:ext cx="9729893" cy="382324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506716" y="969857"/>
            <a:ext cx="7994707" cy="360000"/>
          </a:xfrm>
        </p:spPr>
        <p:txBody>
          <a:bodyPr>
            <a:normAutofit fontScale="90000"/>
          </a:bodyPr>
          <a:lstStyle/>
          <a:p>
            <a:r>
              <a:rPr lang="fr-FR" sz="3200" dirty="0" smtClean="0"/>
              <a:t>L</a:t>
            </a:r>
            <a:r>
              <a:rPr lang="fr-LU" sz="3200" dirty="0" smtClean="0"/>
              <a:t>a </a:t>
            </a:r>
            <a:r>
              <a:rPr lang="fr-LU" sz="3200" dirty="0"/>
              <a:t>connaissance des dispositifs publics en matière </a:t>
            </a:r>
            <a:r>
              <a:rPr lang="fr-LU" sz="3200" dirty="0" smtClean="0"/>
              <a:t>d’intégration</a:t>
            </a:r>
            <a:br>
              <a:rPr lang="fr-LU" sz="3200" dirty="0" smtClean="0"/>
            </a:br>
            <a:r>
              <a:rPr lang="fr-LU" sz="3200" dirty="0" smtClean="0"/>
              <a:t/>
            </a:r>
            <a:br>
              <a:rPr lang="fr-LU" sz="3200" dirty="0" smtClean="0"/>
            </a:br>
            <a:r>
              <a:rPr lang="fr-LU" sz="2200" dirty="0">
                <a:solidFill>
                  <a:schemeClr val="tx1"/>
                </a:solidFill>
                <a:ea typeface="+mn-ea"/>
                <a:sym typeface="Wingdings" panose="05000000000000000000" pitchFamily="2" charset="2"/>
              </a:rPr>
              <a:t> </a:t>
            </a:r>
            <a:r>
              <a:rPr lang="fr-LU" sz="2200" dirty="0" smtClean="0">
                <a:solidFill>
                  <a:schemeClr val="tx1"/>
                </a:solidFill>
                <a:ea typeface="+mn-ea"/>
                <a:sym typeface="Wingdings" panose="05000000000000000000" pitchFamily="2" charset="2"/>
              </a:rPr>
              <a:t>la moitié </a:t>
            </a:r>
            <a:r>
              <a:rPr lang="fr-LU" sz="2200" dirty="0">
                <a:solidFill>
                  <a:schemeClr val="tx1"/>
                </a:solidFill>
                <a:ea typeface="+mn-ea"/>
                <a:sym typeface="Wingdings" panose="05000000000000000000" pitchFamily="2" charset="2"/>
              </a:rPr>
              <a:t>ne connait aucun des 9 dispositifs </a:t>
            </a:r>
            <a:r>
              <a:rPr lang="fr-LU" sz="2200" dirty="0" smtClean="0">
                <a:solidFill>
                  <a:schemeClr val="tx1"/>
                </a:solidFill>
                <a:ea typeface="+mn-ea"/>
                <a:sym typeface="Wingdings" panose="05000000000000000000" pitchFamily="2" charset="2"/>
              </a:rPr>
              <a:t>:</a:t>
            </a:r>
            <a:br>
              <a:rPr lang="fr-LU" sz="2200" dirty="0" smtClean="0">
                <a:solidFill>
                  <a:schemeClr val="tx1"/>
                </a:solidFill>
                <a:ea typeface="+mn-ea"/>
                <a:sym typeface="Wingdings" panose="05000000000000000000" pitchFamily="2" charset="2"/>
              </a:rPr>
            </a:br>
            <a:r>
              <a:rPr lang="fr-LU" sz="3200" dirty="0" smtClean="0"/>
              <a:t/>
            </a:r>
            <a:br>
              <a:rPr lang="fr-LU" sz="3200" dirty="0" smtClean="0"/>
            </a:br>
            <a:endParaRPr lang="fr-LU" sz="3200" dirty="0"/>
          </a:p>
        </p:txBody>
      </p:sp>
    </p:spTree>
    <p:extLst>
      <p:ext uri="{BB962C8B-B14F-4D97-AF65-F5344CB8AC3E}">
        <p14:creationId xmlns:p14="http://schemas.microsoft.com/office/powerpoint/2010/main" val="341096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716" y="969857"/>
            <a:ext cx="7994707" cy="360000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  <a:buClr>
                <a:srgbClr val="B12C25"/>
              </a:buClr>
            </a:pPr>
            <a:r>
              <a:rPr lang="fr-LU" sz="3200" dirty="0" smtClean="0"/>
              <a:t>Les actions au niveau communal en</a:t>
            </a:r>
            <a:r>
              <a:rPr lang="fr-FR" sz="3200" dirty="0" smtClean="0"/>
              <a:t> faveur du Vivre-ensemble</a:t>
            </a:r>
            <a:br>
              <a:rPr lang="fr-FR" sz="3200" dirty="0" smtClean="0"/>
            </a:br>
            <a:endParaRPr lang="fr-FR" sz="3200" dirty="0"/>
          </a:p>
        </p:txBody>
      </p:sp>
      <p:sp>
        <p:nvSpPr>
          <p:cNvPr id="5" name="ZoneTexte 5"/>
          <p:cNvSpPr txBox="1"/>
          <p:nvPr/>
        </p:nvSpPr>
        <p:spPr>
          <a:xfrm>
            <a:off x="587074" y="2144892"/>
            <a:ext cx="842356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b="1" dirty="0" smtClean="0">
                <a:solidFill>
                  <a:srgbClr val="C00000"/>
                </a:solidFill>
              </a:rPr>
              <a:t>Actions </a:t>
            </a:r>
            <a:r>
              <a:rPr lang="fr-FR" b="1" dirty="0">
                <a:solidFill>
                  <a:srgbClr val="C00000"/>
                </a:solidFill>
              </a:rPr>
              <a:t>et activités qui participent au </a:t>
            </a:r>
            <a:r>
              <a:rPr lang="fr-FR" b="1" dirty="0" smtClean="0">
                <a:solidFill>
                  <a:srgbClr val="C00000"/>
                </a:solidFill>
              </a:rPr>
              <a:t>Vivre-ensemble plus qu’à l’intégration des RPT</a:t>
            </a:r>
          </a:p>
          <a:p>
            <a:pPr marL="285750" indent="-285750">
              <a:buFontTx/>
              <a:buChar char="-"/>
            </a:pPr>
            <a:r>
              <a:rPr lang="fr-BE" b="1" dirty="0" smtClean="0"/>
              <a:t>organisation d’événements festifs</a:t>
            </a:r>
            <a:endParaRPr lang="fr-BE" dirty="0" smtClean="0"/>
          </a:p>
          <a:p>
            <a:pPr marL="285750" indent="-285750">
              <a:buFontTx/>
              <a:buChar char="-"/>
            </a:pPr>
            <a:r>
              <a:rPr lang="fr-BE" b="1" dirty="0" smtClean="0"/>
              <a:t>activités </a:t>
            </a:r>
            <a:r>
              <a:rPr lang="fr-BE" b="1" dirty="0"/>
              <a:t>de </a:t>
            </a:r>
            <a:r>
              <a:rPr lang="fr-BE" b="1" dirty="0" smtClean="0"/>
              <a:t>communication</a:t>
            </a:r>
          </a:p>
          <a:p>
            <a:pPr marL="285750" indent="-285750">
              <a:buFontTx/>
              <a:buChar char="-"/>
            </a:pPr>
            <a:r>
              <a:rPr lang="fr-BE" b="1" dirty="0" smtClean="0"/>
              <a:t>soutien </a:t>
            </a:r>
            <a:r>
              <a:rPr lang="fr-BE" b="1" dirty="0"/>
              <a:t>financier et/ou </a:t>
            </a:r>
            <a:r>
              <a:rPr lang="fr-BE" b="1" dirty="0" smtClean="0"/>
              <a:t>logistique</a:t>
            </a:r>
            <a:endParaRPr lang="fr-BE" dirty="0" smtClean="0"/>
          </a:p>
          <a:p>
            <a:endParaRPr lang="fr-BE" dirty="0" smtClean="0"/>
          </a:p>
          <a:p>
            <a:r>
              <a:rPr lang="fr-BE" dirty="0" smtClean="0"/>
              <a:t>Quelques rares activités ciblées : cafés </a:t>
            </a:r>
            <a:r>
              <a:rPr lang="fr-BE" dirty="0"/>
              <a:t>des langues, les cours linguistiques, les fêtes multiculturelles</a:t>
            </a:r>
            <a:r>
              <a:rPr lang="fr-BE" dirty="0" smtClean="0"/>
              <a:t>.</a:t>
            </a:r>
          </a:p>
          <a:p>
            <a:endParaRPr lang="fr-BE" dirty="0" smtClean="0"/>
          </a:p>
          <a:p>
            <a:endParaRPr lang="fr-BE" dirty="0" smtClean="0"/>
          </a:p>
          <a:p>
            <a:pPr lvl="0"/>
            <a:r>
              <a:rPr lang="fr-FR" b="1" dirty="0" smtClean="0">
                <a:solidFill>
                  <a:srgbClr val="C00000"/>
                </a:solidFill>
              </a:rPr>
              <a:t>Défis à relever pour </a:t>
            </a:r>
            <a:r>
              <a:rPr lang="fr-FR" b="1" dirty="0">
                <a:solidFill>
                  <a:srgbClr val="C00000"/>
                </a:solidFill>
              </a:rPr>
              <a:t>promouvoir le </a:t>
            </a:r>
            <a:r>
              <a:rPr lang="fr-FR" b="1" dirty="0" smtClean="0">
                <a:solidFill>
                  <a:srgbClr val="C00000"/>
                </a:solidFill>
              </a:rPr>
              <a:t>Vivre-ensemble</a:t>
            </a:r>
          </a:p>
          <a:p>
            <a:pPr marL="285750" indent="-285750">
              <a:buFontTx/>
              <a:buChar char="-"/>
            </a:pPr>
            <a:r>
              <a:rPr lang="fr-BE" dirty="0" smtClean="0"/>
              <a:t>participation </a:t>
            </a:r>
            <a:r>
              <a:rPr lang="fr-BE" u="sng" dirty="0"/>
              <a:t>et</a:t>
            </a:r>
            <a:r>
              <a:rPr lang="fr-BE" dirty="0"/>
              <a:t> </a:t>
            </a:r>
            <a:r>
              <a:rPr lang="fr-BE" dirty="0" smtClean="0"/>
              <a:t>engagement </a:t>
            </a:r>
            <a:r>
              <a:rPr lang="fr-BE" dirty="0"/>
              <a:t>bénévole </a:t>
            </a:r>
            <a:r>
              <a:rPr lang="fr-BE" dirty="0" smtClean="0"/>
              <a:t>et la </a:t>
            </a:r>
            <a:r>
              <a:rPr lang="fr-BE" dirty="0"/>
              <a:t>question du choix des canaux d’information pour « toucher » et mobiliser les </a:t>
            </a:r>
            <a:r>
              <a:rPr lang="fr-BE" dirty="0" smtClean="0"/>
              <a:t>résidents, notamment les jeunes</a:t>
            </a:r>
          </a:p>
          <a:p>
            <a:pPr marL="285750" indent="-285750">
              <a:buFontTx/>
              <a:buChar char="-"/>
            </a:pPr>
            <a:r>
              <a:rPr lang="fr-BE" dirty="0" smtClean="0"/>
              <a:t>mise </a:t>
            </a:r>
            <a:r>
              <a:rPr lang="fr-BE" dirty="0"/>
              <a:t>en </a:t>
            </a:r>
            <a:r>
              <a:rPr lang="fr-BE" dirty="0" smtClean="0"/>
              <a:t>réseau</a:t>
            </a:r>
            <a:r>
              <a:rPr lang="fr-BE" dirty="0"/>
              <a:t> </a:t>
            </a:r>
            <a:r>
              <a:rPr lang="fr-BE" dirty="0" smtClean="0"/>
              <a:t>des </a:t>
            </a:r>
            <a:r>
              <a:rPr lang="fr-BE" dirty="0" err="1" smtClean="0"/>
              <a:t>asbl</a:t>
            </a:r>
            <a:endParaRPr lang="fr-BE" dirty="0" smtClean="0"/>
          </a:p>
          <a:p>
            <a:pPr marL="285750" indent="-285750">
              <a:buFontTx/>
              <a:buChar char="-"/>
            </a:pPr>
            <a:r>
              <a:rPr lang="fr-BE" dirty="0" smtClean="0"/>
              <a:t>barrière </a:t>
            </a:r>
            <a:r>
              <a:rPr lang="fr-BE" dirty="0"/>
              <a:t>linguistique, </a:t>
            </a:r>
            <a:r>
              <a:rPr lang="fr-BE" dirty="0" smtClean="0"/>
              <a:t>soutien </a:t>
            </a:r>
            <a:r>
              <a:rPr lang="fr-BE" dirty="0"/>
              <a:t>matériel et </a:t>
            </a:r>
            <a:r>
              <a:rPr lang="fr-BE" dirty="0" smtClean="0"/>
              <a:t>entre-soi </a:t>
            </a:r>
            <a:r>
              <a:rPr lang="fr-BE" dirty="0"/>
              <a:t>de certaines </a:t>
            </a:r>
            <a:r>
              <a:rPr lang="fr-BE" dirty="0" smtClean="0"/>
              <a:t>associations</a:t>
            </a:r>
            <a:endParaRPr lang="fr-FR" dirty="0"/>
          </a:p>
          <a:p>
            <a:endParaRPr lang="fr-L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54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9764" y="767677"/>
            <a:ext cx="7994707" cy="3600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B12C25"/>
              </a:buClr>
            </a:pPr>
            <a:r>
              <a:rPr lang="fr-FR" dirty="0"/>
              <a:t>Les besoins et propositions des associations pour développer </a:t>
            </a:r>
            <a:r>
              <a:rPr lang="fr-FR" dirty="0" smtClean="0"/>
              <a:t>des </a:t>
            </a:r>
            <a:r>
              <a:rPr lang="fr-FR" dirty="0"/>
              <a:t>actions en faveur de l’intégration des RPT</a:t>
            </a:r>
            <a:endParaRPr lang="fr-LU" dirty="0"/>
          </a:p>
        </p:txBody>
      </p:sp>
      <p:sp>
        <p:nvSpPr>
          <p:cNvPr id="5" name="ZoneTexte 5"/>
          <p:cNvSpPr txBox="1"/>
          <p:nvPr/>
        </p:nvSpPr>
        <p:spPr>
          <a:xfrm>
            <a:off x="580496" y="2108253"/>
            <a:ext cx="8423563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B12C25"/>
              </a:buClr>
            </a:pPr>
            <a:endParaRPr lang="fr-L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FontTx/>
              <a:buAutoNum type="arabicPeriod"/>
            </a:pPr>
            <a:endParaRPr lang="fr-L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rgbClr val="B12C25"/>
              </a:buClr>
            </a:pPr>
            <a:endParaRPr lang="fr-L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L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99878"/>
            <a:ext cx="9805025" cy="453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190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9764" y="767677"/>
            <a:ext cx="7994707" cy="3600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B12C25"/>
              </a:buClr>
            </a:pPr>
            <a:r>
              <a:rPr lang="fr-FR" dirty="0"/>
              <a:t>Les besoins et propositions des associations pour développer </a:t>
            </a:r>
            <a:r>
              <a:rPr lang="fr-FR" dirty="0" smtClean="0"/>
              <a:t>des </a:t>
            </a:r>
            <a:r>
              <a:rPr lang="fr-FR" dirty="0"/>
              <a:t>actions en faveur de l’intégration des RPT</a:t>
            </a:r>
            <a:endParaRPr lang="fr-LU" dirty="0"/>
          </a:p>
        </p:txBody>
      </p:sp>
      <p:sp>
        <p:nvSpPr>
          <p:cNvPr id="5" name="ZoneTexte 5"/>
          <p:cNvSpPr txBox="1"/>
          <p:nvPr/>
        </p:nvSpPr>
        <p:spPr>
          <a:xfrm>
            <a:off x="580496" y="2108253"/>
            <a:ext cx="8423563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B12C25"/>
              </a:buClr>
            </a:pPr>
            <a:endParaRPr lang="fr-L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FontTx/>
              <a:buAutoNum type="arabicPeriod"/>
            </a:pPr>
            <a:endParaRPr lang="fr-L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rgbClr val="B12C25"/>
              </a:buClr>
            </a:pPr>
            <a:endParaRPr lang="fr-L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L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755" y="1809313"/>
            <a:ext cx="8243043" cy="504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17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5813" y="2346498"/>
            <a:ext cx="7994707" cy="3600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B12C25"/>
              </a:buClr>
            </a:pPr>
            <a:r>
              <a:rPr lang="fr-FR" dirty="0" smtClean="0"/>
              <a:t>Merci de votre attention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Retrouvez la publication complète sur :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www.liser.lu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</a:t>
            </a:r>
            <a:br>
              <a:rPr lang="fr-FR" dirty="0" smtClean="0"/>
            </a:br>
            <a:endParaRPr lang="fr-LU" dirty="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0" y="158115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alt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endParaRPr kumimoji="0" lang="fr-BE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259715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alt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endParaRPr kumimoji="0" lang="fr-BE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0" y="35941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9442" y="1486106"/>
            <a:ext cx="2383743" cy="3700593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7814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716" y="969857"/>
            <a:ext cx="7994707" cy="360000"/>
          </a:xfrm>
        </p:spPr>
        <p:txBody>
          <a:bodyPr>
            <a:normAutofit fontScale="90000"/>
          </a:bodyPr>
          <a:lstStyle/>
          <a:p>
            <a:r>
              <a:rPr lang="fr-LU" sz="3200" dirty="0" smtClean="0"/>
              <a:t>Objectifs du projet</a:t>
            </a:r>
            <a:endParaRPr lang="fr-LU" sz="3200" dirty="0"/>
          </a:p>
        </p:txBody>
      </p:sp>
      <p:sp>
        <p:nvSpPr>
          <p:cNvPr id="5" name="ZoneTexte 5"/>
          <p:cNvSpPr txBox="1"/>
          <p:nvPr/>
        </p:nvSpPr>
        <p:spPr>
          <a:xfrm>
            <a:off x="567339" y="2220086"/>
            <a:ext cx="8423563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rgbClr val="B12C25"/>
              </a:buClr>
              <a:buAutoNum type="arabicPeriod"/>
            </a:pPr>
            <a:r>
              <a:rPr lang="fr-L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Identifier et quantifier le rôle joué par le secteur associatif dans le processus d’intégration des RPT</a:t>
            </a:r>
          </a:p>
          <a:p>
            <a:pPr lvl="1">
              <a:spcAft>
                <a:spcPts val="600"/>
              </a:spcAft>
              <a:buClr>
                <a:srgbClr val="B12C25"/>
              </a:buClr>
            </a:pPr>
            <a:endParaRPr lang="fr-L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600"/>
              </a:spcAft>
              <a:buClr>
                <a:srgbClr val="B12C25"/>
              </a:buClr>
              <a:buAutoNum type="arabicPeriod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Identifier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leviers en faveur de l’intégration des RPT dans le secteur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associatif</a:t>
            </a:r>
          </a:p>
          <a:p>
            <a:pPr marL="342900" lvl="0" indent="-342900">
              <a:spcAft>
                <a:spcPts val="600"/>
              </a:spcAft>
              <a:buClr>
                <a:srgbClr val="B12C25"/>
              </a:buClr>
              <a:buAutoNum type="arabicPeriod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600"/>
              </a:spcAft>
              <a:buClr>
                <a:srgbClr val="B12C25"/>
              </a:buClr>
              <a:buAutoNum type="arabicPeriod"/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  <a:buClr>
                <a:srgbClr val="B12C25"/>
              </a:buClr>
            </a:pPr>
            <a:r>
              <a:rPr lang="fr-FR" sz="2400" b="1" dirty="0" smtClean="0"/>
              <a:t>	</a:t>
            </a:r>
            <a:r>
              <a:rPr lang="fr-FR" sz="2400" b="1" dirty="0" smtClean="0">
                <a:solidFill>
                  <a:schemeClr val="accent6"/>
                </a:solidFill>
              </a:rPr>
              <a:t>Ressortissants </a:t>
            </a:r>
            <a:r>
              <a:rPr lang="fr-FR" sz="2400" b="1" dirty="0">
                <a:solidFill>
                  <a:schemeClr val="accent6"/>
                </a:solidFill>
              </a:rPr>
              <a:t>de Pays Tiers </a:t>
            </a:r>
            <a:r>
              <a:rPr lang="fr-FR" sz="2400" b="1" dirty="0" smtClean="0">
                <a:solidFill>
                  <a:schemeClr val="accent6"/>
                </a:solidFill>
              </a:rPr>
              <a:t>(RPT) définis sur base du pays 	de naissance (et non de la nationalité)</a:t>
            </a:r>
            <a:endParaRPr lang="fr-FR" sz="24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AutoNum type="arabicPeriod"/>
            </a:pPr>
            <a:endParaRPr lang="fr-L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L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61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8142" y="949012"/>
            <a:ext cx="7994707" cy="360000"/>
          </a:xfrm>
        </p:spPr>
        <p:txBody>
          <a:bodyPr>
            <a:normAutofit fontScale="90000"/>
          </a:bodyPr>
          <a:lstStyle/>
          <a:p>
            <a:r>
              <a:rPr lang="fr-LU" sz="3200" dirty="0" smtClean="0"/>
              <a:t>Méthodologie</a:t>
            </a:r>
            <a:endParaRPr lang="fr-LU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414760" y="1613107"/>
            <a:ext cx="9332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fr-B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  2 populations cibles, 2 enquêtes/recensements fin 2021 – début 2022 :</a:t>
            </a:r>
          </a:p>
          <a:p>
            <a:pPr marL="0" lvl="1"/>
            <a:endParaRPr lang="fr-B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0949" y="2320993"/>
            <a:ext cx="5960364" cy="443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65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716" y="969857"/>
            <a:ext cx="7994707" cy="360000"/>
          </a:xfrm>
        </p:spPr>
        <p:txBody>
          <a:bodyPr>
            <a:normAutofit fontScale="90000"/>
          </a:bodyPr>
          <a:lstStyle/>
          <a:p>
            <a:r>
              <a:rPr lang="fr-LU" sz="3200" dirty="0" smtClean="0"/>
              <a:t>Données contextuelles sur le secteur associatif</a:t>
            </a:r>
            <a:endParaRPr lang="fr-LU" sz="3200" dirty="0"/>
          </a:p>
        </p:txBody>
      </p:sp>
      <p:sp>
        <p:nvSpPr>
          <p:cNvPr id="5" name="ZoneTexte 5"/>
          <p:cNvSpPr txBox="1"/>
          <p:nvPr/>
        </p:nvSpPr>
        <p:spPr>
          <a:xfrm>
            <a:off x="625705" y="1748679"/>
            <a:ext cx="8423563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rgbClr val="B12C25"/>
              </a:buClr>
              <a:buFontTx/>
              <a:buAutoNum type="arabicPeriod"/>
            </a:pP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 quart dont l’adresse du siège social est Luxembourg-ville</a:t>
            </a: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FontTx/>
              <a:buAutoNum type="arabicPeriod"/>
            </a:pP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moitié a été créée après 2000</a:t>
            </a: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FontTx/>
              <a:buAutoNum type="arabicPeriod"/>
              <a:tabLst>
                <a:tab pos="3657600" algn="l"/>
              </a:tabLst>
            </a:pP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Les domaines d’action :	CULTURE (23%)</a:t>
            </a:r>
          </a:p>
          <a:p>
            <a:pPr lvl="7">
              <a:spcAft>
                <a:spcPts val="600"/>
              </a:spcAft>
              <a:buClr>
                <a:srgbClr val="B12C25"/>
              </a:buClr>
            </a:pP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SPORT (19%)</a:t>
            </a:r>
          </a:p>
          <a:p>
            <a:pPr lvl="7">
              <a:spcAft>
                <a:spcPts val="600"/>
              </a:spcAft>
              <a:buClr>
                <a:srgbClr val="B12C25"/>
              </a:buClr>
            </a:pP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LOISIRS (11%)</a:t>
            </a:r>
          </a:p>
          <a:p>
            <a:pPr lvl="7">
              <a:spcAft>
                <a:spcPts val="600"/>
              </a:spcAft>
              <a:buClr>
                <a:srgbClr val="B12C25"/>
              </a:buClr>
            </a:pP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EDUCATION (8%)</a:t>
            </a:r>
          </a:p>
          <a:p>
            <a:pPr lvl="7">
              <a:spcAft>
                <a:spcPts val="600"/>
              </a:spcAft>
              <a:buClr>
                <a:srgbClr val="B12C25"/>
              </a:buClr>
            </a:pP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ACTION SOCIALE (8%)</a:t>
            </a:r>
          </a:p>
          <a:p>
            <a:pPr lvl="7">
              <a:spcAft>
                <a:spcPts val="600"/>
              </a:spcAft>
              <a:buClr>
                <a:srgbClr val="B12C25"/>
              </a:buClr>
            </a:pP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SANTE (4%)</a:t>
            </a: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AutoNum type="arabicPeriod"/>
            </a:pP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Budget de moins de 5 000 </a:t>
            </a:r>
            <a:r>
              <a:rPr lang="fr-FR" dirty="0" smtClean="0"/>
              <a:t>€/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an pour 40%</a:t>
            </a: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AutoNum type="arabicPeriod"/>
            </a:pPr>
            <a:r>
              <a:rPr lang="fr-B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 tiers a moins de 50 bénéficiaires</a:t>
            </a: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AutoNum type="arabicPeriod"/>
            </a:pPr>
            <a:r>
              <a:rPr lang="fr-B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 présidents hommes (73%), nés au Luxembourg (72%) et ayant suivi des études supérieures (62%)</a:t>
            </a:r>
            <a:endParaRPr lang="fr-L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L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80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716" y="969857"/>
            <a:ext cx="7994707" cy="360000"/>
          </a:xfrm>
        </p:spPr>
        <p:txBody>
          <a:bodyPr>
            <a:normAutofit fontScale="90000"/>
          </a:bodyPr>
          <a:lstStyle/>
          <a:p>
            <a:r>
              <a:rPr lang="fr-LU" sz="3200" dirty="0"/>
              <a:t>R</a:t>
            </a:r>
            <a:r>
              <a:rPr lang="fr-LU" sz="3200" dirty="0" smtClean="0"/>
              <a:t>ôle </a:t>
            </a:r>
            <a:r>
              <a:rPr lang="fr-LU" sz="3200" dirty="0"/>
              <a:t>joué par le secteur associatif dans le processus d’intégration des RPT</a:t>
            </a:r>
          </a:p>
        </p:txBody>
      </p:sp>
      <p:sp>
        <p:nvSpPr>
          <p:cNvPr id="5" name="ZoneTexte 5"/>
          <p:cNvSpPr txBox="1"/>
          <p:nvPr/>
        </p:nvSpPr>
        <p:spPr>
          <a:xfrm>
            <a:off x="861774" y="2108253"/>
            <a:ext cx="839406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B12C25"/>
              </a:buClr>
            </a:pP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 aspects, 3 indicateurs</a:t>
            </a:r>
            <a:r>
              <a:rPr lang="fr-L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Aft>
                <a:spcPts val="600"/>
              </a:spcAft>
              <a:buClr>
                <a:srgbClr val="B12C25"/>
              </a:buClr>
            </a:pP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FontTx/>
              <a:buAutoNum type="arabicPeriod"/>
            </a:pPr>
            <a:r>
              <a:rPr lang="fr-LU" sz="2000" dirty="0">
                <a:latin typeface="Arial" panose="020B0604020202020204" pitchFamily="34" charset="0"/>
                <a:cs typeface="Arial" panose="020B0604020202020204" pitchFamily="34" charset="0"/>
              </a:rPr>
              <a:t>Participation des RPT à la vie </a:t>
            </a: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associative</a:t>
            </a: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FontTx/>
              <a:buAutoNum type="arabicPeriod"/>
            </a:pPr>
            <a:endParaRPr lang="fr-L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FontTx/>
              <a:buAutoNum type="arabicPeriod"/>
            </a:pPr>
            <a:r>
              <a:rPr lang="fr-LU" sz="2000" dirty="0">
                <a:latin typeface="Arial" panose="020B0604020202020204" pitchFamily="34" charset="0"/>
                <a:cs typeface="Arial" panose="020B0604020202020204" pitchFamily="34" charset="0"/>
              </a:rPr>
              <a:t>Contribution des associations à l’intégration des </a:t>
            </a: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RPT</a:t>
            </a: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FontTx/>
              <a:buAutoNum type="arabicPeriod"/>
            </a:pPr>
            <a:endParaRPr lang="fr-L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FontTx/>
              <a:buAutoNum type="arabicPeriod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Potentialité à en faire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davantage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 faveur de l’intégration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RPT</a:t>
            </a:r>
            <a:endParaRPr lang="fr-L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076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716" y="969857"/>
            <a:ext cx="7994707" cy="360000"/>
          </a:xfrm>
        </p:spPr>
        <p:txBody>
          <a:bodyPr>
            <a:normAutofit fontScale="90000"/>
          </a:bodyPr>
          <a:lstStyle/>
          <a:p>
            <a:r>
              <a:rPr lang="fr-LU" sz="3200" dirty="0"/>
              <a:t>Participation des RPT à la vie associative</a:t>
            </a:r>
            <a:br>
              <a:rPr lang="fr-LU" sz="3200" dirty="0"/>
            </a:br>
            <a:endParaRPr lang="fr-LU" sz="3200" dirty="0"/>
          </a:p>
        </p:txBody>
      </p:sp>
      <p:sp>
        <p:nvSpPr>
          <p:cNvPr id="5" name="ZoneTexte 5"/>
          <p:cNvSpPr txBox="1"/>
          <p:nvPr/>
        </p:nvSpPr>
        <p:spPr>
          <a:xfrm>
            <a:off x="580496" y="2108253"/>
            <a:ext cx="842356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  <a:buClr>
                <a:srgbClr val="B12C25"/>
              </a:buClr>
              <a:buAutoNum type="arabicPeriod"/>
            </a:pPr>
            <a:endParaRPr lang="fr-L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L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37448" y="4275343"/>
            <a:ext cx="20975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 smtClean="0">
                <a:solidFill>
                  <a:srgbClr val="C00000"/>
                </a:solidFill>
              </a:rPr>
              <a:t>Domaines - -</a:t>
            </a:r>
          </a:p>
          <a:p>
            <a:r>
              <a:rPr lang="fr-BE" dirty="0" smtClean="0"/>
              <a:t>- Assoc prof. et </a:t>
            </a:r>
            <a:r>
              <a:rPr lang="fr-BE" dirty="0" err="1" smtClean="0"/>
              <a:t>synd</a:t>
            </a:r>
            <a:r>
              <a:rPr lang="fr-BE" dirty="0" smtClean="0"/>
              <a:t>.</a:t>
            </a:r>
          </a:p>
          <a:p>
            <a:r>
              <a:rPr lang="fr-BE" dirty="0" smtClean="0"/>
              <a:t>- Loisirs</a:t>
            </a:r>
          </a:p>
          <a:p>
            <a:r>
              <a:rPr lang="fr-BE" dirty="0" smtClean="0"/>
              <a:t>- Philanthropie</a:t>
            </a:r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496" y="1594011"/>
            <a:ext cx="7293373" cy="536266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791070" y="2402478"/>
            <a:ext cx="2466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 smtClean="0">
                <a:solidFill>
                  <a:schemeClr val="accent6"/>
                </a:solidFill>
              </a:rPr>
              <a:t>Domaines ++</a:t>
            </a:r>
          </a:p>
          <a:p>
            <a:r>
              <a:rPr lang="fr-BE" dirty="0" smtClean="0"/>
              <a:t>- </a:t>
            </a:r>
            <a:r>
              <a:rPr lang="fr-BE" dirty="0" err="1" smtClean="0"/>
              <a:t>Act</a:t>
            </a:r>
            <a:r>
              <a:rPr lang="fr-BE" dirty="0" smtClean="0"/>
              <a:t> </a:t>
            </a:r>
            <a:r>
              <a:rPr lang="fr-BE" dirty="0" err="1"/>
              <a:t>intern</a:t>
            </a:r>
            <a:r>
              <a:rPr lang="fr-BE" dirty="0"/>
              <a:t>. et </a:t>
            </a:r>
            <a:r>
              <a:rPr lang="fr-BE" dirty="0" err="1"/>
              <a:t>intercult</a:t>
            </a:r>
            <a:r>
              <a:rPr lang="fr-BE" dirty="0"/>
              <a:t>.</a:t>
            </a:r>
          </a:p>
          <a:p>
            <a:r>
              <a:rPr lang="fr-BE" dirty="0" smtClean="0"/>
              <a:t>- Education</a:t>
            </a:r>
            <a:endParaRPr lang="fr-BE" dirty="0"/>
          </a:p>
          <a:p>
            <a:r>
              <a:rPr lang="fr-BE" dirty="0" smtClean="0"/>
              <a:t>- Religion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204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888" y="999222"/>
            <a:ext cx="8734112" cy="360000"/>
          </a:xfrm>
        </p:spPr>
        <p:txBody>
          <a:bodyPr>
            <a:normAutofit fontScale="90000"/>
          </a:bodyPr>
          <a:lstStyle/>
          <a:p>
            <a:r>
              <a:rPr lang="fr-LU" sz="3200" dirty="0" smtClean="0"/>
              <a:t>Contribution des associations à l’intégration des RPT</a:t>
            </a:r>
            <a:br>
              <a:rPr lang="fr-LU" sz="3200" dirty="0" smtClean="0"/>
            </a:br>
            <a:endParaRPr lang="fr-LU" sz="32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347" y="1676876"/>
            <a:ext cx="9174151" cy="473504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558681" y="1819117"/>
            <a:ext cx="22761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 smtClean="0">
                <a:solidFill>
                  <a:schemeClr val="accent6"/>
                </a:solidFill>
              </a:rPr>
              <a:t>Autres sujets ++</a:t>
            </a:r>
          </a:p>
          <a:p>
            <a:r>
              <a:rPr lang="fr-BE" dirty="0" smtClean="0"/>
              <a:t>- Vivre-ensemble </a:t>
            </a:r>
            <a:r>
              <a:rPr lang="fr-BE" sz="1400" dirty="0" smtClean="0"/>
              <a:t>6,8</a:t>
            </a:r>
          </a:p>
          <a:p>
            <a:r>
              <a:rPr lang="fr-BE" dirty="0" smtClean="0"/>
              <a:t>- Lutte racisme </a:t>
            </a:r>
            <a:r>
              <a:rPr lang="fr-BE" sz="1400" dirty="0" smtClean="0"/>
              <a:t>5,5</a:t>
            </a:r>
            <a:endParaRPr lang="fr-FR" sz="1400" dirty="0" smtClean="0"/>
          </a:p>
          <a:p>
            <a:r>
              <a:rPr lang="fr-BE" dirty="0" smtClean="0"/>
              <a:t>- Intégration UE27 </a:t>
            </a:r>
            <a:r>
              <a:rPr lang="fr-BE" sz="1400" dirty="0"/>
              <a:t>5,1</a:t>
            </a:r>
          </a:p>
          <a:p>
            <a:r>
              <a:rPr lang="fr-BE" dirty="0" smtClean="0"/>
              <a:t>- Lutte inégalités </a:t>
            </a:r>
            <a:r>
              <a:rPr lang="fr-BE" sz="1400" dirty="0"/>
              <a:t>4,9</a:t>
            </a:r>
          </a:p>
          <a:p>
            <a:r>
              <a:rPr lang="fr-BE" dirty="0" smtClean="0"/>
              <a:t>- Intégration RPT </a:t>
            </a:r>
            <a:r>
              <a:rPr lang="fr-BE" sz="1400" dirty="0"/>
              <a:t>4,4</a:t>
            </a:r>
          </a:p>
          <a:p>
            <a:pPr marL="285750" indent="-285750">
              <a:buFontTx/>
              <a:buChar char="-"/>
            </a:pPr>
            <a:endParaRPr lang="fr-BE" dirty="0" smtClean="0"/>
          </a:p>
          <a:p>
            <a:pPr marL="285750" indent="-285750">
              <a:buFontTx/>
              <a:buChar char="-"/>
            </a:pPr>
            <a:endParaRPr lang="fr-BE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6558681" y="4681514"/>
            <a:ext cx="22761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 smtClean="0">
                <a:solidFill>
                  <a:schemeClr val="accent6"/>
                </a:solidFill>
              </a:rPr>
              <a:t>Domaines ++</a:t>
            </a:r>
          </a:p>
          <a:p>
            <a:r>
              <a:rPr lang="fr-BE" dirty="0" smtClean="0"/>
              <a:t>- Sport</a:t>
            </a:r>
            <a:endParaRPr lang="fr-BE" sz="1400" dirty="0" smtClean="0"/>
          </a:p>
          <a:p>
            <a:r>
              <a:rPr lang="fr-BE" dirty="0" smtClean="0"/>
              <a:t>- Religion</a:t>
            </a:r>
            <a:endParaRPr lang="fr-FR" sz="1400" dirty="0" smtClean="0"/>
          </a:p>
          <a:p>
            <a:r>
              <a:rPr lang="fr-BE" dirty="0" smtClean="0"/>
              <a:t>- Action sociale</a:t>
            </a:r>
          </a:p>
        </p:txBody>
      </p:sp>
    </p:spTree>
    <p:extLst>
      <p:ext uri="{BB962C8B-B14F-4D97-AF65-F5344CB8AC3E}">
        <p14:creationId xmlns:p14="http://schemas.microsoft.com/office/powerpoint/2010/main" val="224800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9106" y="969857"/>
            <a:ext cx="8192318" cy="360000"/>
          </a:xfrm>
        </p:spPr>
        <p:txBody>
          <a:bodyPr>
            <a:normAutofit fontScale="90000"/>
          </a:bodyPr>
          <a:lstStyle/>
          <a:p>
            <a:r>
              <a:rPr lang="fr-LU" sz="3200" dirty="0" smtClean="0"/>
              <a:t>Potentialité à en faire davantage en faveur de l’intégration des RPT</a:t>
            </a:r>
            <a:br>
              <a:rPr lang="fr-LU" sz="3200" dirty="0" smtClean="0"/>
            </a:br>
            <a:endParaRPr lang="fr-LU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788" y="2028993"/>
            <a:ext cx="7640636" cy="457342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80984" y="2681675"/>
            <a:ext cx="24274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 smtClean="0">
                <a:solidFill>
                  <a:schemeClr val="accent6"/>
                </a:solidFill>
              </a:rPr>
              <a:t>Domaines ++</a:t>
            </a:r>
          </a:p>
          <a:p>
            <a:pPr marL="111125" indent="-111125"/>
            <a:r>
              <a:rPr lang="fr-BE" dirty="0" smtClean="0"/>
              <a:t>- </a:t>
            </a:r>
            <a:r>
              <a:rPr lang="fr-BE" dirty="0" err="1" smtClean="0"/>
              <a:t>Dévlpmt</a:t>
            </a:r>
            <a:r>
              <a:rPr lang="fr-BE" dirty="0" smtClean="0"/>
              <a:t> local</a:t>
            </a:r>
            <a:endParaRPr lang="fr-BE" sz="1400" dirty="0" smtClean="0"/>
          </a:p>
          <a:p>
            <a:pPr marL="111125" indent="-111125"/>
            <a:r>
              <a:rPr lang="fr-BE" dirty="0" smtClean="0"/>
              <a:t>- </a:t>
            </a:r>
            <a:r>
              <a:rPr lang="fr-BE" dirty="0" err="1"/>
              <a:t>Act</a:t>
            </a:r>
            <a:r>
              <a:rPr lang="fr-BE" dirty="0"/>
              <a:t> </a:t>
            </a:r>
            <a:r>
              <a:rPr lang="fr-BE" dirty="0" err="1"/>
              <a:t>intern</a:t>
            </a:r>
            <a:r>
              <a:rPr lang="fr-BE" dirty="0"/>
              <a:t>. et </a:t>
            </a:r>
            <a:r>
              <a:rPr lang="fr-BE" dirty="0" err="1"/>
              <a:t>intercult</a:t>
            </a:r>
            <a:r>
              <a:rPr lang="fr-BE" dirty="0" smtClean="0"/>
              <a:t>.</a:t>
            </a:r>
            <a:endParaRPr lang="fr-FR" sz="1400" dirty="0" smtClean="0"/>
          </a:p>
          <a:p>
            <a:pPr marL="111125" indent="-111125">
              <a:buFontTx/>
              <a:buChar char="-"/>
            </a:pPr>
            <a:r>
              <a:rPr lang="fr-BE" dirty="0"/>
              <a:t>Action sociale</a:t>
            </a:r>
          </a:p>
          <a:p>
            <a:pPr marL="111125" indent="-111125">
              <a:buFontTx/>
              <a:buChar char="-"/>
            </a:pPr>
            <a:r>
              <a:rPr lang="fr-BE" dirty="0"/>
              <a:t>Religion</a:t>
            </a:r>
          </a:p>
        </p:txBody>
      </p:sp>
    </p:spTree>
    <p:extLst>
      <p:ext uri="{BB962C8B-B14F-4D97-AF65-F5344CB8AC3E}">
        <p14:creationId xmlns:p14="http://schemas.microsoft.com/office/powerpoint/2010/main" val="278598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716" y="969857"/>
            <a:ext cx="7994707" cy="360000"/>
          </a:xfrm>
        </p:spPr>
        <p:txBody>
          <a:bodyPr>
            <a:normAutofit fontScale="90000"/>
          </a:bodyPr>
          <a:lstStyle/>
          <a:p>
            <a:r>
              <a:rPr lang="fr-FR" sz="3200" dirty="0" smtClean="0"/>
              <a:t>Leviers </a:t>
            </a:r>
            <a:r>
              <a:rPr lang="fr-FR" sz="3200" dirty="0"/>
              <a:t>en faveur de l’intégration des RPT dans le secteur associatif</a:t>
            </a:r>
            <a:br>
              <a:rPr lang="fr-FR" sz="3200" dirty="0"/>
            </a:br>
            <a:endParaRPr lang="fr-LU" sz="3200" dirty="0"/>
          </a:p>
        </p:txBody>
      </p:sp>
      <p:sp>
        <p:nvSpPr>
          <p:cNvPr id="5" name="ZoneTexte 5"/>
          <p:cNvSpPr txBox="1"/>
          <p:nvPr/>
        </p:nvSpPr>
        <p:spPr>
          <a:xfrm>
            <a:off x="580496" y="2108253"/>
            <a:ext cx="8423563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B12C25"/>
              </a:buClr>
            </a:pPr>
            <a:endParaRPr lang="fr-L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FontTx/>
              <a:buAutoNum type="arabicPeriod"/>
            </a:pPr>
            <a:r>
              <a:rPr lang="fr-LU" sz="2000" dirty="0">
                <a:latin typeface="Arial" panose="020B0604020202020204" pitchFamily="34" charset="0"/>
                <a:cs typeface="Arial" panose="020B0604020202020204" pitchFamily="34" charset="0"/>
              </a:rPr>
              <a:t>La connaissance des dispositifs </a:t>
            </a: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publics en </a:t>
            </a:r>
            <a:r>
              <a:rPr lang="fr-LU" sz="2000" dirty="0">
                <a:latin typeface="Arial" panose="020B0604020202020204" pitchFamily="34" charset="0"/>
                <a:cs typeface="Arial" panose="020B0604020202020204" pitchFamily="34" charset="0"/>
              </a:rPr>
              <a:t>matière </a:t>
            </a: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d’intégration</a:t>
            </a: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FontTx/>
              <a:buAutoNum type="arabicPeriod"/>
            </a:pPr>
            <a:endParaRPr lang="fr-L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FontTx/>
              <a:buAutoNum type="arabicPeriod"/>
            </a:pPr>
            <a:r>
              <a:rPr lang="fr-LU" sz="2000" dirty="0">
                <a:latin typeface="Arial" panose="020B0604020202020204" pitchFamily="34" charset="0"/>
                <a:cs typeface="Arial" panose="020B0604020202020204" pitchFamily="34" charset="0"/>
              </a:rPr>
              <a:t>Les actions au niveau communal </a:t>
            </a: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faveur du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Vivre-ensemble</a:t>
            </a: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FontTx/>
              <a:buAutoNum type="arabicPeriod"/>
            </a:pPr>
            <a:endParaRPr lang="fr-L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rgbClr val="B12C25"/>
              </a:buClr>
              <a:buFontTx/>
              <a:buAutoNum type="arabicPeriod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Les besoins et propositions des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associations pour développer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actions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 faveur de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l’intégration des RPT</a:t>
            </a:r>
            <a:endParaRPr lang="fr-L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600"/>
              </a:spcAft>
              <a:buClr>
                <a:srgbClr val="B12C25"/>
              </a:buClr>
              <a:buAutoNum type="arabicPeriod"/>
            </a:pPr>
            <a:endParaRPr lang="fr-L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L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62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SER_presentation_PPT all LISER.pptx" id="{5B0F1883-9DB1-4BD9-A950-D43814234D67}" vid="{BFA93379-2338-44EA-9F9F-47E446CBE9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LISER_presentation</Template>
  <TotalTime>3411</TotalTime>
  <Words>1100</Words>
  <Application>Microsoft Office PowerPoint</Application>
  <PresentationFormat>A4 Paper (210x297 mm)</PresentationFormat>
  <Paragraphs>124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Thème Office</vt:lpstr>
      <vt:lpstr>Participation à la vie associative et intégration des ressortissants de Pays Tiers du Luxembourg  PAVAI-RPTL   Blandine Lejealle, Michel Tenikue, Bertrand Verheyden, LISER</vt:lpstr>
      <vt:lpstr>Objectifs du projet</vt:lpstr>
      <vt:lpstr>Méthodologie</vt:lpstr>
      <vt:lpstr>Données contextuelles sur le secteur associatif</vt:lpstr>
      <vt:lpstr>Rôle joué par le secteur associatif dans le processus d’intégration des RPT</vt:lpstr>
      <vt:lpstr>Participation des RPT à la vie associative </vt:lpstr>
      <vt:lpstr>Contribution des associations à l’intégration des RPT </vt:lpstr>
      <vt:lpstr>Potentialité à en faire davantage en faveur de l’intégration des RPT </vt:lpstr>
      <vt:lpstr>Leviers en faveur de l’intégration des RPT dans le secteur associatif </vt:lpstr>
      <vt:lpstr>La connaissance des dispositifs publics en matière d’intégration   la moitié ne connait aucun des 9 dispositifs :  </vt:lpstr>
      <vt:lpstr>Les actions au niveau communal en faveur du Vivre-ensemble </vt:lpstr>
      <vt:lpstr>Les besoins et propositions des associations pour développer des actions en faveur de l’intégration des RPT</vt:lpstr>
      <vt:lpstr>Les besoins et propositions des associations pour développer des actions en faveur de l’intégration des RPT</vt:lpstr>
      <vt:lpstr>Merci de votre attention  Retrouvez la publication complète sur :  www.liser.lu    </vt:lpstr>
    </vt:vector>
  </TitlesOfParts>
  <Company>ceps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ARIAL 40</dc:title>
  <dc:creator>blandine lejealle</dc:creator>
  <cp:lastModifiedBy>michel tenikue</cp:lastModifiedBy>
  <cp:revision>184</cp:revision>
  <cp:lastPrinted>2017-06-29T06:12:48Z</cp:lastPrinted>
  <dcterms:created xsi:type="dcterms:W3CDTF">2017-06-29T04:19:29Z</dcterms:created>
  <dcterms:modified xsi:type="dcterms:W3CDTF">2022-12-02T14:07:34Z</dcterms:modified>
</cp:coreProperties>
</file>